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6" r:id="rId4"/>
    <p:sldId id="259" r:id="rId5"/>
    <p:sldId id="260" r:id="rId6"/>
    <p:sldId id="262" r:id="rId7"/>
    <p:sldId id="257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B7D1"/>
    <a:srgbClr val="CCFF33"/>
    <a:srgbClr val="FF9900"/>
    <a:srgbClr val="660033"/>
    <a:srgbClr val="336600"/>
    <a:srgbClr val="99CCFF"/>
    <a:srgbClr val="3333FF"/>
    <a:srgbClr val="6897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1A49F1-3F22-4AE9-879D-666D849D13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EF85C-DFC3-4AA0-8EAF-2021BB1C9F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D50C2-D3D5-4E87-A891-D1259871E5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A16DD-0699-484A-BB3B-C816DA886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C087D-7089-49B6-B5C5-FFE3A932D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5F30C-BC3E-4FD0-BB6E-4190137C6F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8E538-0018-4500-8587-23F153B81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D38D6-BDDC-4F92-A477-60C46551EF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F884B-54EB-4568-848F-977E2B853A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1DB8F-BA92-451A-BD42-E2491D95D2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0C004-936C-4480-9EC4-6071FAD9E5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BB7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BD7B09-517C-4FD7-A60F-7DA8CC377A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932362" cy="3552825"/>
          </a:xfrm>
          <a:prstGeom prst="rect">
            <a:avLst/>
          </a:prstGeom>
          <a:noFill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692150"/>
            <a:ext cx="3498850" cy="4618038"/>
          </a:xfrm>
          <a:prstGeom prst="rect">
            <a:avLst/>
          </a:prstGeom>
          <a:noFill/>
        </p:spPr>
      </p:pic>
      <p:sp>
        <p:nvSpPr>
          <p:cNvPr id="11271" name="WordArt 7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95288" y="4149725"/>
            <a:ext cx="5761037" cy="23034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Красавица 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404813"/>
            <a:ext cx="8229600" cy="5792787"/>
          </a:xfrm>
        </p:spPr>
        <p:txBody>
          <a:bodyPr/>
          <a:lstStyle/>
          <a:p>
            <a:r>
              <a:rPr lang="ru-RU"/>
              <a:t>Превратите выражение, содержащее термины и понятии биологии, в известную пословицу или поговорку. </a:t>
            </a:r>
          </a:p>
          <a:p>
            <a:r>
              <a:rPr lang="ru-RU"/>
              <a:t>Например – Корневище крестоцветного содержит глюкозы не более, чем другой представитель этого же семейства. (Хрен редьки не слаще)</a:t>
            </a:r>
            <a:endParaRPr lang="ru-RU" b="1"/>
          </a:p>
          <a:p>
            <a:r>
              <a:rPr lang="ru-RU" b="1">
                <a:solidFill>
                  <a:srgbClr val="CCFF33"/>
                </a:solidFill>
              </a:rPr>
              <a:t>От розоцветного – розоцветное, от голосеменного – голосеменное.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16" name="Group 56"/>
          <p:cNvGraphicFramePr>
            <a:graphicFrameLocks noGrp="1"/>
          </p:cNvGraphicFramePr>
          <p:nvPr/>
        </p:nvGraphicFramePr>
        <p:xfrm>
          <a:off x="468313" y="260350"/>
          <a:ext cx="8280400" cy="7502525"/>
        </p:xfrm>
        <a:graphic>
          <a:graphicData uri="http://schemas.openxmlformats.org/drawingml/2006/table">
            <a:tbl>
              <a:tblPr/>
              <a:tblGrid>
                <a:gridCol w="2760662"/>
                <a:gridCol w="2759075"/>
                <a:gridCol w="2760663"/>
              </a:tblGrid>
              <a:tr h="50165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человек получает из ели?</a:t>
                      </a: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4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Канифоль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Скипидар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Камфара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фурфулол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Шпалы                 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Опора для линий связи и электропередачи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Целлюлоза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Крепления  для шахт               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Фанера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Бумага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Мебель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Спички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Карандаши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Лыжи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Пиломатериалы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Этиловый спирт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Кормовые дрожжи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Стандартные дома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Дубильные вещества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Наполнители строительных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блоков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23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Щепа для производства картона и древесных плит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Хвойно-витаминная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Мука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Лекарственные вещества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Всегда ли на Новый год ставили елку?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Долгое время был другой обычай — устанавливать в доме дерево к 1 мая. Дерево это называлось </a:t>
            </a:r>
            <a:r>
              <a:rPr lang="ru-RU" b="1">
                <a:solidFill>
                  <a:srgbClr val="CCFF33"/>
                </a:solidFill>
              </a:rPr>
              <a:t>майским</a:t>
            </a:r>
            <a:r>
              <a:rPr lang="ru-RU" b="1" i="1">
                <a:solidFill>
                  <a:srgbClr val="CCFF33"/>
                </a:solidFill>
              </a:rPr>
              <a:t> </a:t>
            </a:r>
            <a:r>
              <a:rPr lang="ru-RU" b="1">
                <a:solidFill>
                  <a:srgbClr val="CCFF33"/>
                </a:solidFill>
              </a:rPr>
              <a:t>как символ пробуждения и оплодотворения великого духа природы</a:t>
            </a:r>
            <a:r>
              <a:rPr lang="ru-RU">
                <a:solidFill>
                  <a:srgbClr val="CCFF33"/>
                </a:solidFill>
              </a:rPr>
              <a:t>.</a:t>
            </a:r>
            <a:r>
              <a:rPr lang="ru-RU"/>
              <a:t> В России, например, ставили увитую разноцветными ленточками березу.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8748713" cy="5792788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Впервые </a:t>
            </a:r>
            <a:r>
              <a:rPr lang="ru-RU" b="1">
                <a:solidFill>
                  <a:srgbClr val="CCFF33"/>
                </a:solidFill>
              </a:rPr>
              <a:t>использовать</a:t>
            </a:r>
            <a:r>
              <a:rPr lang="ru-RU"/>
              <a:t> </a:t>
            </a:r>
            <a:r>
              <a:rPr lang="ru-RU" b="1">
                <a:solidFill>
                  <a:srgbClr val="CCFF33"/>
                </a:solidFill>
              </a:rPr>
              <a:t>ель как рождественское дерево начали в </a:t>
            </a:r>
            <a:r>
              <a:rPr lang="en-US" b="1">
                <a:solidFill>
                  <a:srgbClr val="CCFF33"/>
                </a:solidFill>
              </a:rPr>
              <a:t>XVI</a:t>
            </a:r>
            <a:r>
              <a:rPr lang="ru-RU" b="1">
                <a:solidFill>
                  <a:srgbClr val="CCFF33"/>
                </a:solidFill>
              </a:rPr>
              <a:t> в</a:t>
            </a:r>
            <a:r>
              <a:rPr lang="ru-RU"/>
              <a:t>. в Германии, в области Верхнего Рейна. Оттуда и пошла эта традиция. Затем новогодняя елка появилась в Австрии, в Венгрии, в Праге, во Франции, в Румынии. Обычай наря­жать ее существовал до Второй мировой войны и в Турции, но был запрещен Кемалем Ататюрком в 1936 г. с целью сохранения лесов.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60350"/>
            <a:ext cx="8229600" cy="58229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>
                <a:solidFill>
                  <a:srgbClr val="CCFF33"/>
                </a:solidFill>
              </a:rPr>
              <a:t>   Традицию устанавливать новогоднюю елку в нашей стране часто приписывают Петру </a:t>
            </a:r>
            <a:r>
              <a:rPr lang="en-US" sz="2800" b="1">
                <a:solidFill>
                  <a:srgbClr val="CCFF33"/>
                </a:solidFill>
              </a:rPr>
              <a:t>I</a:t>
            </a:r>
            <a:r>
              <a:rPr lang="ru-RU" sz="2800" b="1">
                <a:solidFill>
                  <a:srgbClr val="CCFF33"/>
                </a:solidFill>
              </a:rPr>
              <a:t>. Одна­ко это не так</a:t>
            </a:r>
            <a:r>
              <a:rPr lang="ru-RU" sz="2800"/>
              <a:t>. Петр </a:t>
            </a:r>
            <a:r>
              <a:rPr lang="en-US" sz="2800"/>
              <a:t>I</a:t>
            </a:r>
            <a:r>
              <a:rPr lang="ru-RU" sz="2800"/>
              <a:t> издал 20 декабря 1699 г. указ, постановив считать началом года 1 января, и ука­зал: «... по большим и проезжим знатным улицам знатным людям и у домов нарочных духовного и мирского чина перед вороты учинить некоторые украшения из деревьев и ветвей сосновых, еловых и можжевеловых... а людям скудным каждому, хотя по деревце или ветви на вороты, или над храми­ною своею поставить».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3375"/>
            <a:ext cx="8229600" cy="59753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</a:t>
            </a:r>
            <a:r>
              <a:rPr lang="ru-RU" b="1">
                <a:solidFill>
                  <a:srgbClr val="CCFF33"/>
                </a:solidFill>
              </a:rPr>
              <a:t>А новогоднюю елку привезли в Россию гораздо позже.</a:t>
            </a:r>
            <a:r>
              <a:rPr lang="ru-RU"/>
              <a:t> Газета «Харьковские ведомости» в 1913 г. дала такую информацию: «В первый раз в Москве 96 лет тому назад, </a:t>
            </a:r>
            <a:r>
              <a:rPr lang="ru-RU" b="1">
                <a:solidFill>
                  <a:srgbClr val="CCFF33"/>
                </a:solidFill>
              </a:rPr>
              <a:t>в 1817</a:t>
            </a:r>
            <a:r>
              <a:rPr lang="ru-RU"/>
              <a:t> г., накануне Рождества, по желанию супруги великого князя Николая Павловича великой княгини Александры Федоровны зажглась в Николаевском дворце... германская Рождественская елка...»</a:t>
            </a:r>
          </a:p>
          <a:p>
            <a:pPr>
              <a:lnSpc>
                <a:spcPct val="90000"/>
              </a:lnSpc>
            </a:pPr>
            <a:r>
              <a:rPr lang="ru-RU"/>
              <a:t>Затем новогодние елки пришли и в другие города нашей страны.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404813"/>
            <a:ext cx="8229600" cy="5976937"/>
          </a:xfrm>
        </p:spPr>
        <p:txBody>
          <a:bodyPr/>
          <a:lstStyle/>
          <a:p>
            <a:pPr>
              <a:spcBef>
                <a:spcPts val="600"/>
              </a:spcBef>
              <a:buFontTx/>
              <a:buNone/>
            </a:pPr>
            <a:r>
              <a:rPr lang="ru-RU" b="1">
                <a:solidFill>
                  <a:srgbClr val="CCFF33"/>
                </a:solidFill>
              </a:rPr>
              <a:t>   Ель</a:t>
            </a:r>
            <a:r>
              <a:rPr lang="ru-RU"/>
              <a:t> - род вечнозеленых деревьев из семейства сосновых отдела голосеменные. Образуя чистые и смешанные леса на значительных территориях Евразии, ель является важнейшей лесообразующей породой. Ее легкая и мягкая древесина используется в строительстве и целлюлозно-бумажном производстве.</a:t>
            </a:r>
          </a:p>
          <a:p>
            <a:pPr>
              <a:spcBef>
                <a:spcPts val="600"/>
              </a:spcBef>
            </a:pPr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e01032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260350"/>
            <a:ext cx="3016250" cy="3355975"/>
          </a:xfrm>
          <a:prstGeom prst="rect">
            <a:avLst/>
          </a:prstGeom>
          <a:noFill/>
        </p:spPr>
      </p:pic>
      <p:pic>
        <p:nvPicPr>
          <p:cNvPr id="3077" name="Picture 5" descr="biol147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2974975" cy="3311525"/>
          </a:xfrm>
          <a:prstGeom prst="rect">
            <a:avLst/>
          </a:prstGeom>
          <a:noFill/>
        </p:spPr>
      </p:pic>
      <p:pic>
        <p:nvPicPr>
          <p:cNvPr id="3078" name="Picture 6" descr="E3230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3357563"/>
            <a:ext cx="2886075" cy="3213100"/>
          </a:xfrm>
          <a:prstGeom prst="rect">
            <a:avLst/>
          </a:prstGeom>
          <a:noFill/>
        </p:spPr>
      </p:pic>
      <p:sp>
        <p:nvSpPr>
          <p:cNvPr id="3080" name="WordArt 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11188" y="4076700"/>
            <a:ext cx="21955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Ель обыкновенная</a:t>
            </a:r>
          </a:p>
        </p:txBody>
      </p:sp>
      <p:sp>
        <p:nvSpPr>
          <p:cNvPr id="3082" name="WordArt 10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372225" y="4221163"/>
            <a:ext cx="2232025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Ель Энгельмана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125538"/>
            <a:ext cx="7834313" cy="48133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Ребята, как вы думаете, что означают выражения </a:t>
            </a:r>
            <a:r>
              <a:rPr lang="ru-RU" b="1">
                <a:solidFill>
                  <a:srgbClr val="CCFF33"/>
                </a:solidFill>
              </a:rPr>
              <a:t>«рушить елку» и «праздник ощипывания елки»?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62" name="Group 826"/>
          <p:cNvGraphicFramePr>
            <a:graphicFrameLocks noGrp="1"/>
          </p:cNvGraphicFramePr>
          <p:nvPr/>
        </p:nvGraphicFramePr>
        <p:xfrm>
          <a:off x="1835150" y="333375"/>
          <a:ext cx="5545138" cy="6048375"/>
        </p:xfrm>
        <a:graphic>
          <a:graphicData uri="http://schemas.openxmlformats.org/drawingml/2006/table">
            <a:tbl>
              <a:tblPr/>
              <a:tblGrid>
                <a:gridCol w="441325"/>
                <a:gridCol w="444500"/>
                <a:gridCol w="446088"/>
                <a:gridCol w="442912"/>
                <a:gridCol w="441325"/>
                <a:gridCol w="439738"/>
                <a:gridCol w="455612"/>
                <a:gridCol w="441325"/>
                <a:gridCol w="444500"/>
                <a:gridCol w="446088"/>
                <a:gridCol w="444500"/>
                <a:gridCol w="390525"/>
                <a:gridCol w="266700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68550" algn="l"/>
                        </a:tabLst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3434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477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Оформление по умолчанию</vt:lpstr>
      <vt:lpstr>Слайд 1</vt:lpstr>
      <vt:lpstr>Всегда ли на Новый год ставили елку?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старком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Красавица Ель</dc:title>
  <dc:creator>1</dc:creator>
  <cp:lastModifiedBy>Valued Acer Customer</cp:lastModifiedBy>
  <cp:revision>3</cp:revision>
  <dcterms:created xsi:type="dcterms:W3CDTF">2009-12-13T13:27:59Z</dcterms:created>
  <dcterms:modified xsi:type="dcterms:W3CDTF">2010-01-11T13:02:25Z</dcterms:modified>
</cp:coreProperties>
</file>